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3"/>
  </p:notesMasterIdLst>
  <p:sldIdLst>
    <p:sldId id="256" r:id="rId2"/>
    <p:sldId id="281" r:id="rId3"/>
    <p:sldId id="282" r:id="rId4"/>
    <p:sldId id="283" r:id="rId5"/>
    <p:sldId id="286" r:id="rId6"/>
    <p:sldId id="284" r:id="rId7"/>
    <p:sldId id="285" r:id="rId8"/>
    <p:sldId id="287" r:id="rId9"/>
    <p:sldId id="288" r:id="rId10"/>
    <p:sldId id="280" r:id="rId11"/>
    <p:sldId id="265" r:id="rId12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82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14600"/>
            <a:ext cx="8458200" cy="533400"/>
          </a:xfrm>
        </p:spPr>
        <p:txBody>
          <a:bodyPr>
            <a:normAutofit/>
          </a:bodyPr>
          <a:lstStyle/>
          <a:p>
            <a:pPr lvl="0"/>
            <a:r>
              <a:rPr lang="sr-Latn-BA" sz="2400" dirty="0" smtClean="0"/>
              <a:t>PENZIJSKO OSIGURANJE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EKONOMIJA U ZDRAVSTVU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BR.11</a:t>
            </a:r>
            <a:r>
              <a:rPr lang="sr-Latn-CS" sz="1600" dirty="0" smtClean="0"/>
              <a:t> 	</a:t>
            </a:r>
            <a:br>
              <a:rPr lang="sr-Latn-CS" sz="1600" dirty="0" smtClean="0"/>
            </a:br>
            <a:r>
              <a:rPr lang="sr-Latn-CS" sz="1600" dirty="0" smtClean="0"/>
              <a:t> NASTAVNA JEDINICA: PENZIJSKO OSIGURANJE </a:t>
            </a:r>
          </a:p>
          <a:p>
            <a:r>
              <a:rPr lang="sr-Latn-CS" sz="1600" dirty="0" smtClean="0"/>
              <a:t> TEMATSKE JEDINICE: 	</a:t>
            </a:r>
            <a:r>
              <a:rPr lang="fr-FR" sz="1600" dirty="0" smtClean="0"/>
              <a:t> •</a:t>
            </a:r>
            <a:r>
              <a:rPr lang="sr-Latn-BA" sz="1600" dirty="0" smtClean="0"/>
              <a:t> OSNOVNE KARAKTERISTIKE SISTEMA PENZIJSKOG OSIGURANJA</a:t>
            </a:r>
            <a:r>
              <a:rPr lang="sr-Latn-RS" sz="1600" dirty="0" smtClean="0"/>
              <a:t> </a:t>
            </a:r>
          </a:p>
          <a:p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BA" sz="1600" dirty="0" smtClean="0"/>
              <a:t> PLANOVI PENZIJSKOG OSIGURANJA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5026152" cy="990600"/>
          </a:xfrm>
        </p:spPr>
        <p:txBody>
          <a:bodyPr/>
          <a:lstStyle/>
          <a:p>
            <a:r>
              <a:rPr lang="sr-Latn-BA" dirty="0" smtClean="0"/>
              <a:t>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054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sr-Latn-BA" sz="2800" dirty="0" smtClean="0">
                <a:latin typeface="Tw Cen MT" pitchFamily="34" charset="0"/>
              </a:rPr>
              <a:t>Predložite način tranzicije sistema tekućeg finansiranja u sistem fundiranog finansiranja.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sz="2800" dirty="0" smtClean="0">
                <a:latin typeface="Tw Cen MT" pitchFamily="34" charset="0"/>
              </a:rPr>
              <a:t>Navedite preduslove za razvoj dobrovoljnog penzijskog osiguranja.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sz="2800" dirty="0" smtClean="0">
                <a:latin typeface="Tw Cen MT" pitchFamily="34" charset="0"/>
              </a:rPr>
              <a:t>U srpskom sistemu koji su penzijski planovi prihvatljiviji, planovi sa definisanim penzijskim nadoknadama ili za definisanim doprinosima?</a:t>
            </a:r>
          </a:p>
          <a:p>
            <a:pPr algn="just">
              <a:buFont typeface="Wingdings" pitchFamily="2" charset="2"/>
              <a:buChar char="§"/>
            </a:pPr>
            <a:r>
              <a:rPr lang="sr-Latn-BA" sz="2800" dirty="0" smtClean="0">
                <a:latin typeface="Tw Cen MT" pitchFamily="34" charset="0"/>
              </a:rPr>
              <a:t>Koji faktori su za Vas najvažniji prilikom izbora penzijskog plana?</a:t>
            </a:r>
          </a:p>
          <a:p>
            <a:pPr algn="just">
              <a:buFont typeface="Wingdings" pitchFamily="2" charset="2"/>
              <a:buChar char="§"/>
            </a:pPr>
            <a:endParaRPr lang="sr-Latn-BA" sz="2800" dirty="0" smtClean="0">
              <a:latin typeface="Tw Cen MT" pitchFamily="34" charset="0"/>
            </a:endParaRPr>
          </a:p>
          <a:p>
            <a:pPr algn="just">
              <a:buFont typeface="Wingdings" pitchFamily="2" charset="2"/>
              <a:buChar char="§"/>
            </a:pPr>
            <a:endParaRPr lang="sr-Latn-BA" sz="2800" dirty="0" smtClean="0">
              <a:latin typeface="Tw Cen MT" pitchFamily="34" charset="0"/>
            </a:endParaRPr>
          </a:p>
          <a:p>
            <a:pPr algn="just">
              <a:buNone/>
            </a:pPr>
            <a:endParaRPr lang="sr-Latn-BA" sz="2800" dirty="0" smtClean="0">
              <a:latin typeface="Tw Cen MT" pitchFamily="34" charset="0"/>
            </a:endParaRPr>
          </a:p>
          <a:p>
            <a:pPr algn="just">
              <a:buNone/>
            </a:pPr>
            <a:endParaRPr lang="sr-Latn-RS" sz="2800" dirty="0" smtClean="0"/>
          </a:p>
          <a:p>
            <a:pPr algn="just">
              <a:buNone/>
            </a:pPr>
            <a:endParaRPr lang="sr-Latn-RS" sz="2800" dirty="0" smtClean="0"/>
          </a:p>
        </p:txBody>
      </p:sp>
      <p:pic>
        <p:nvPicPr>
          <p:cNvPr id="24578" name="Picture 2" descr="D:\Korisnik\Desktop\image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28600"/>
            <a:ext cx="45720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NAČINI OSTVARENJA PENZIJSKIH NAKNADA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sr-Latn-BA" dirty="0" smtClean="0"/>
              <a:t>Penzijske naknade se mogu ostvariti na tri načina: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Socijalnim osiguranjem, to jest penzijskim osiguranjem u okviru socijalnog </a:t>
            </a:r>
            <a:r>
              <a:rPr lang="sr-Latn-BA" dirty="0" smtClean="0"/>
              <a:t>osiguranja;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Penzijskim osiguranjem finansiranim od strane poslodavaca kroz osnovni i dopunske modele u koje su uključeni i </a:t>
            </a:r>
            <a:r>
              <a:rPr lang="sr-Latn-BA" dirty="0" smtClean="0"/>
              <a:t>zaposleni;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Individualnim penzijskim osiguranjem.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000" dirty="0" smtClean="0"/>
              <a:t>KARAKTERISTIKE IZVORA FINANSIRANJA PENZIJSKOG OSIGURANJA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sr-Latn-BA" dirty="0" smtClean="0"/>
              <a:t>Kao najčešće prisutni pojedinačni izvori finansiranja penzijskog osiguranja javljaju se: doprinosi zaposlenih, doprinosi poslodavaca i prihod od investiranih sredstava doprinosa.</a:t>
            </a:r>
          </a:p>
          <a:p>
            <a:pPr algn="just"/>
            <a:r>
              <a:rPr lang="sr-Latn-BA" dirty="0" smtClean="0"/>
              <a:t>U zavisnosti od toga ko uplaćuje doprinose u penzijski fond mogu se definisati tri oblika penzijskog osiguranja, i to: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Penzijsko osiguranje koje se zasniva na doprinosima </a:t>
            </a:r>
            <a:r>
              <a:rPr lang="sr-Latn-BA" dirty="0" smtClean="0"/>
              <a:t>zaposlenih;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Penzijsko osiguranje na osnovu doprinosa koje uplaćuje </a:t>
            </a:r>
            <a:r>
              <a:rPr lang="sr-Latn-BA" dirty="0" smtClean="0"/>
              <a:t>poslodavac;</a:t>
            </a:r>
            <a:endParaRPr lang="sr-Latn-BA" dirty="0" smtClean="0"/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Penzijsko osiguranje koje se zasniva na doprinosima koje uplaćuju i zaposleni i </a:t>
            </a:r>
            <a:r>
              <a:rPr lang="sr-Latn-BA" dirty="0" smtClean="0"/>
              <a:t>poslodavac.</a:t>
            </a:r>
            <a:endParaRPr lang="sr-Latn-BA" dirty="0" smtClean="0"/>
          </a:p>
          <a:p>
            <a:endParaRPr lang="sr-Latn-BA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Latn-BA" dirty="0" smtClean="0"/>
              <a:t>Ugovorom koji se odnosi na penzijsko osiguranje definišu se i forme penzijskih nadoknada, koje se mogu isplaćivati u obliku rente, paušalne sume ili mešovito.</a:t>
            </a:r>
          </a:p>
          <a:p>
            <a:pPr algn="just"/>
            <a:r>
              <a:rPr lang="sr-Latn-BA" dirty="0" smtClean="0"/>
              <a:t>Blagostanje penzionera u odnosu na zaposlene zavisi od mehanizma indeksacije penzijskih nadoknada, što podrazumeva usklađivanje penzijskih nadoknada sa rastom zarada i/ili potrošačkih cena.</a:t>
            </a:r>
          </a:p>
          <a:p>
            <a:pPr algn="just"/>
            <a:r>
              <a:rPr lang="sr-Latn-BA" dirty="0" smtClean="0"/>
              <a:t>Visina stopa doprinosa i iznosa nadoknada u vezi su sa demografskim tendencijama. Odnos prosečne penzijske nadoknade i prosečne zarade predstavlja tzv. prosečnu stopu zamene. Ona pokazuje koliko procentualno iznosi prosečna penzijska nadoknada u odnosu na prosečnu zaradu. </a:t>
            </a:r>
          </a:p>
          <a:p>
            <a:pPr algn="just"/>
            <a:r>
              <a:rPr lang="sr-Latn-BA" dirty="0" smtClean="0"/>
              <a:t>Racio zavisnosti predstavlja odnos između broja aktivnih osiguranika (oni koji uplaćuju doprinose) i broja penzionera. Da bi sistem tekućeg finansiranja penzija bio održiv potrebno je da racio zavisnosti iznosi 3:1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/>
          </a:bodyPr>
          <a:lstStyle/>
          <a:p>
            <a:pPr eaLnBrk="1" hangingPunct="1"/>
            <a:r>
              <a:rPr lang="sr-Latn-CS" sz="2400" dirty="0" smtClean="0"/>
              <a:t>TRI STUBA PENZIJSKOG OSIGURANJA</a:t>
            </a:r>
            <a:endParaRPr lang="en-US" sz="2400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4102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sr-Latn-CS" sz="2000" b="1" dirty="0" smtClean="0"/>
              <a:t>I stub</a:t>
            </a:r>
            <a:r>
              <a:rPr lang="sr-Latn-CS" sz="2000" dirty="0" smtClean="0"/>
              <a:t> – obavezno državno osiguranje koje se zasniva na međugeneracijskoj solidarnosti. Iz tekućih priliva po osnovu uplate doprinosa iz zarada zaposlenih i preduzetnika isplaćuju se penzije tekućim penzionerima. Demografska tranzicija, zrelost tekućeg sistema i usporavanje ekonomskog rasta doveli su do značajnog pada interne stope prinosa tekućeg sistema. Stoga ova vrsta međugeneracijske solidarnosti nije održiva na duži rok. 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CS" sz="2000" b="1" dirty="0" smtClean="0"/>
              <a:t>II stub</a:t>
            </a:r>
            <a:r>
              <a:rPr lang="sr-Latn-CS" sz="2000" dirty="0" smtClean="0"/>
              <a:t> – obavezno privatno osiguranje koje podrazumeva obavezne uplate u fond poslodavaca za zaposlene. Osiguranje je admistrirano od strane države. Poslodavac uplaćuje definisane doprinose kao procenat od bruto zarade zaposlenog. Uplate se vode na ličnim računima osiguranika. Iznos prikupljenih sredstava u fondu zavisi od uplaćenih doprinosa, perioda akumulacije i prinosa od investicija. </a:t>
            </a:r>
          </a:p>
          <a:p>
            <a:pPr algn="just" eaLnBrk="1" hangingPunct="1">
              <a:lnSpc>
                <a:spcPct val="80000"/>
              </a:lnSpc>
            </a:pPr>
            <a:r>
              <a:rPr lang="sr-Latn-CS" sz="2000" b="1" dirty="0" smtClean="0"/>
              <a:t>III stub</a:t>
            </a:r>
            <a:r>
              <a:rPr lang="sr-Latn-CS" sz="2000" dirty="0" smtClean="0"/>
              <a:t> - dobrovoljno privatno penzijsko osiguranje. Uplate se vode na ličnim računima, sredstva se investiraju, a ostvarena dobit se pripisuje ličnim računima. Visina penzije zavisi od: visine doprinosa, dužine članstva u fondu i pripisane dobiti. Isplaćena penzija ne zavisi od dužine radnog staža.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SISTEMI FINANSIRANJA PENZIJSKOG OSIGURANJA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sr-Latn-BA" dirty="0" smtClean="0"/>
              <a:t>Penzijski fondovi se mogu podeliti na :</a:t>
            </a:r>
          </a:p>
          <a:p>
            <a:r>
              <a:rPr lang="sr-Latn-BA" dirty="0" smtClean="0"/>
              <a:t>JAVNE PENZIJSKE FONDOVE </a:t>
            </a:r>
          </a:p>
          <a:p>
            <a:pPr algn="just">
              <a:buNone/>
            </a:pPr>
            <a:r>
              <a:rPr lang="sr-Latn-BA" dirty="0" smtClean="0"/>
              <a:t>   Sredstva jednim delom izdvajaju zapsoleni i poslodavci, a drugi deo se izdvaja od strane države. Najčešće se ispoljavaju preko sistema tekućeg usklađivanja prihoda sa rashodima (</a:t>
            </a:r>
            <a:r>
              <a:rPr lang="sr-Latn-BA" i="1" dirty="0" smtClean="0"/>
              <a:t>pay as you go</a:t>
            </a:r>
            <a:r>
              <a:rPr lang="sr-Latn-BA" dirty="0" smtClean="0"/>
              <a:t>), a mogu se ispoljiti i preko sistema akumulacije kapitala (</a:t>
            </a:r>
            <a:r>
              <a:rPr lang="sr-Latn-BA" i="1" dirty="0" smtClean="0"/>
              <a:t>fully funded </a:t>
            </a:r>
            <a:r>
              <a:rPr lang="sr-Latn-BA" dirty="0" smtClean="0"/>
              <a:t>ili </a:t>
            </a:r>
            <a:r>
              <a:rPr lang="sr-Latn-BA" i="1" dirty="0" smtClean="0"/>
              <a:t>capitalized</a:t>
            </a:r>
            <a:r>
              <a:rPr lang="sr-Latn-BA" dirty="0" smtClean="0"/>
              <a:t>)</a:t>
            </a:r>
          </a:p>
          <a:p>
            <a:r>
              <a:rPr lang="sr-Latn-BA" dirty="0" smtClean="0"/>
              <a:t>PRIVATNE PENZIJSKE FONDOVE</a:t>
            </a:r>
          </a:p>
          <a:p>
            <a:pPr>
              <a:buNone/>
            </a:pPr>
            <a:r>
              <a:rPr lang="sr-Latn-BA" dirty="0" smtClean="0"/>
              <a:t>   Najčešće se finansiraju preko </a:t>
            </a:r>
            <a:r>
              <a:rPr lang="sr-Latn-BA" i="1" dirty="0" smtClean="0"/>
              <a:t>fully funded </a:t>
            </a:r>
            <a:r>
              <a:rPr lang="sr-Latn-BA" dirty="0" smtClean="0"/>
              <a:t>sistema</a:t>
            </a:r>
          </a:p>
          <a:p>
            <a:pPr>
              <a:buNone/>
            </a:pPr>
            <a:endParaRPr lang="sr-Latn-BA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sz="2400" dirty="0" smtClean="0"/>
              <a:t>TEKUĆE VERSUS FUNDIRANO FINANSIRANJE</a:t>
            </a:r>
            <a:endParaRPr lang="en-US" sz="2400" dirty="0" smtClean="0"/>
          </a:p>
        </p:txBody>
      </p:sp>
      <p:sp>
        <p:nvSpPr>
          <p:cNvPr id="3481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90600"/>
            <a:ext cx="4038600" cy="5059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sr-Latn-CS" sz="2400" dirty="0" smtClean="0"/>
              <a:t>   </a:t>
            </a:r>
          </a:p>
          <a:p>
            <a:pPr eaLnBrk="1" hangingPunct="1">
              <a:buFontTx/>
              <a:buNone/>
            </a:pPr>
            <a:r>
              <a:rPr lang="sr-Latn-CS" sz="2400" b="1" dirty="0" smtClean="0"/>
              <a:t>Tekuće finansiranje</a:t>
            </a:r>
          </a:p>
          <a:p>
            <a:pPr eaLnBrk="1" hangingPunct="1"/>
            <a:r>
              <a:rPr lang="sr-Latn-CS" sz="2400" dirty="0" smtClean="0"/>
              <a:t>Centralizovano upravljanje</a:t>
            </a:r>
          </a:p>
          <a:p>
            <a:pPr eaLnBrk="1" hangingPunct="1"/>
            <a:r>
              <a:rPr lang="sr-Latn-CS" sz="2400" dirty="0" smtClean="0"/>
              <a:t>Redistributivnost (međugeneracijska solidarnost)</a:t>
            </a:r>
          </a:p>
          <a:p>
            <a:pPr eaLnBrk="1" hangingPunct="1"/>
            <a:r>
              <a:rPr lang="sr-Latn-CS" sz="2400" dirty="0" smtClean="0"/>
              <a:t>Stopa doprinosa endogena varijabla, a iznos penzija egzogena varijabla</a:t>
            </a:r>
          </a:p>
          <a:p>
            <a:pPr eaLnBrk="1" hangingPunct="1"/>
            <a:r>
              <a:rPr lang="sr-Latn-CS" sz="2400" dirty="0" smtClean="0"/>
              <a:t>Rizik snosi sponzor plana - država</a:t>
            </a:r>
          </a:p>
          <a:p>
            <a:pPr eaLnBrk="1" hangingPunct="1"/>
            <a:endParaRPr lang="en-US" sz="2400" dirty="0" smtClean="0"/>
          </a:p>
        </p:txBody>
      </p:sp>
      <p:sp>
        <p:nvSpPr>
          <p:cNvPr id="3482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sr-Latn-CS" sz="2400" dirty="0" smtClean="0"/>
          </a:p>
          <a:p>
            <a:pPr eaLnBrk="1" hangingPunct="1">
              <a:buFontTx/>
              <a:buNone/>
            </a:pPr>
            <a:r>
              <a:rPr lang="sr-Latn-CS" sz="2400" b="1" dirty="0" smtClean="0"/>
              <a:t>Fundirano finansiranje</a:t>
            </a:r>
          </a:p>
          <a:p>
            <a:pPr eaLnBrk="1" hangingPunct="1"/>
            <a:r>
              <a:rPr lang="sr-Latn-CS" sz="2400" dirty="0" smtClean="0"/>
              <a:t>Moguće je kombinovati različito upravljanje (javno versus privatno)</a:t>
            </a:r>
          </a:p>
          <a:p>
            <a:pPr eaLnBrk="1" hangingPunct="1"/>
            <a:r>
              <a:rPr lang="sr-Latn-CS" sz="2400" dirty="0" smtClean="0"/>
              <a:t>Nema prelivanja dohotka</a:t>
            </a:r>
          </a:p>
          <a:p>
            <a:pPr eaLnBrk="1" hangingPunct="1"/>
            <a:r>
              <a:rPr lang="sr-Latn-CS" sz="2400" dirty="0" smtClean="0"/>
              <a:t>Stopa doprinosa egzogena varijabla, a iznos penzija endogena varijabla</a:t>
            </a:r>
          </a:p>
          <a:p>
            <a:pPr eaLnBrk="1" hangingPunct="1"/>
            <a:r>
              <a:rPr lang="sr-Latn-CS" sz="2400" dirty="0" smtClean="0"/>
              <a:t>Rizik snosi korisnik penzije</a:t>
            </a:r>
          </a:p>
          <a:p>
            <a:pPr eaLnBrk="1" hangingPunct="1"/>
            <a:endParaRPr lang="en-US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eaLnBrk="1" hangingPunct="1"/>
            <a:r>
              <a:rPr lang="sr-Latn-CS" sz="2400" dirty="0" smtClean="0"/>
              <a:t>PENZIJSKI PLANOVI</a:t>
            </a:r>
            <a:endParaRPr lang="en-US" sz="2400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sr-Latn-CS" sz="2800" dirty="0" smtClean="0"/>
              <a:t>Penzijski planovi definišu način uplate sredstava u penzijski fond. To može biti: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sr-Latn-CS" sz="2800" dirty="0" smtClean="0"/>
              <a:t>programiranim odbijanjem dela doprinosa od tekućih zarada ili 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sr-Latn-CS" sz="2800" dirty="0" smtClean="0"/>
              <a:t>na osnovu slobodnih doprinosa učesnika. </a:t>
            </a:r>
            <a:endParaRPr lang="en-US" sz="2800" dirty="0" smtClean="0"/>
          </a:p>
          <a:p>
            <a:pPr algn="just" eaLnBrk="1" hangingPunct="1">
              <a:lnSpc>
                <a:spcPct val="80000"/>
              </a:lnSpc>
            </a:pPr>
            <a:endParaRPr lang="sr-Latn-CS" sz="2800" dirty="0" smtClean="0"/>
          </a:p>
          <a:p>
            <a:pPr algn="just" eaLnBrk="1" hangingPunct="1">
              <a:lnSpc>
                <a:spcPct val="80000"/>
              </a:lnSpc>
            </a:pPr>
            <a:r>
              <a:rPr lang="sr-Latn-CS" sz="2800" dirty="0" smtClean="0"/>
              <a:t>Najzastupljeniji </a:t>
            </a:r>
            <a:r>
              <a:rPr lang="sr-Latn-CS" sz="2800" dirty="0" smtClean="0"/>
              <a:t>oblici penzisjkih planova su: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nl-NL" sz="2800" dirty="0" smtClean="0"/>
              <a:t>planovi sa definisanim benefitima</a:t>
            </a:r>
            <a:r>
              <a:rPr lang="sr-Latn-CS" sz="2800" dirty="0" smtClean="0"/>
              <a:t> i</a:t>
            </a:r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r>
              <a:rPr lang="sr-Latn-CS" sz="2800" dirty="0" smtClean="0"/>
              <a:t>p</a:t>
            </a:r>
            <a:r>
              <a:rPr lang="nl-NL" sz="2800" dirty="0" smtClean="0"/>
              <a:t>lanovi sa definisanim doprinosima</a:t>
            </a:r>
            <a:r>
              <a:rPr lang="sr-Latn-CS" sz="2800" dirty="0" smtClean="0"/>
              <a:t> </a:t>
            </a:r>
            <a:endParaRPr lang="sr-Latn-CS" sz="2800" dirty="0" smtClean="0"/>
          </a:p>
          <a:p>
            <a:pPr algn="just" eaLnBrk="1" hangingPunct="1">
              <a:lnSpc>
                <a:spcPct val="80000"/>
              </a:lnSpc>
              <a:buFontTx/>
              <a:buChar char="-"/>
            </a:pPr>
            <a:endParaRPr lang="sr-Latn-CS" sz="2800" dirty="0" smtClean="0"/>
          </a:p>
          <a:p>
            <a:pPr algn="just" eaLnBrk="1" hangingPunct="1">
              <a:lnSpc>
                <a:spcPct val="80000"/>
              </a:lnSpc>
              <a:buFont typeface="Wingdings" pitchFamily="2" charset="2"/>
              <a:buChar char="q"/>
            </a:pPr>
            <a:r>
              <a:rPr lang="sr-Latn-CS" sz="2800" dirty="0" smtClean="0"/>
              <a:t>Novina </a:t>
            </a:r>
            <a:r>
              <a:rPr lang="sr-Latn-CS" sz="2800" dirty="0" smtClean="0"/>
              <a:t>na finansijskom tržištu od osamdesetih godina prošlog veka su hibridni penzijski planovi</a:t>
            </a:r>
            <a:r>
              <a:rPr lang="nl-NL" sz="2800" dirty="0" smtClean="0"/>
              <a:t>.</a:t>
            </a:r>
            <a:endParaRPr lang="sr-Latn-CS" sz="2800" dirty="0" smtClean="0"/>
          </a:p>
          <a:p>
            <a:pPr eaLnBrk="1" hangingPunct="1">
              <a:lnSpc>
                <a:spcPct val="80000"/>
              </a:lnSpc>
            </a:pPr>
            <a:endParaRPr lang="sr-Latn-C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200025"/>
            <a:ext cx="8229600" cy="74613"/>
          </a:xfrm>
        </p:spPr>
        <p:txBody>
          <a:bodyPr>
            <a:normAutofit fontScale="90000"/>
          </a:bodyPr>
          <a:lstStyle/>
          <a:p>
            <a:pPr eaLnBrk="1" hangingPunct="1"/>
            <a:endParaRPr lang="sr-Latn-CS" sz="4000" smtClean="0"/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4038600" cy="5105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sr-Latn-CS" sz="2400" b="1" dirty="0" smtClean="0"/>
              <a:t>Planovi definisanih benefita (isplata, penzija)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dirty="0" smtClean="0"/>
              <a:t>Sponzor plana se obavezuje da će penzionerima obezbediti fiksnu penziju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dirty="0" smtClean="0"/>
              <a:t>Nudi socijalni mir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dirty="0" smtClean="0"/>
              <a:t>Ne nosi investicioni rizik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dirty="0" smtClean="0"/>
              <a:t>Prisutan je rizik gubitka penzije ukoliko zaposleni napusti kompaniju ili poslodavac bankrotira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dirty="0" smtClean="0"/>
              <a:t>Ne učestvuju u podeli prihoda ukoliko se menadžment fonda pokaže uspešnim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en-US" sz="2400" dirty="0" smtClean="0"/>
          </a:p>
        </p:txBody>
      </p:sp>
      <p:sp>
        <p:nvSpPr>
          <p:cNvPr id="2765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524000"/>
            <a:ext cx="4038600" cy="5334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sr-Latn-CS" sz="2400" b="1" smtClean="0"/>
              <a:t>Planovi definisanih doprinosa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smtClean="0"/>
              <a:t>Sponzor plana ne garantuju iznos penzije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smtClean="0"/>
              <a:t>Svaki korisnik ima svoj individualni račun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smtClean="0"/>
              <a:t>Visina penzije zavisi od uspešnosti menadžmenta fonda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smtClean="0"/>
              <a:t>Prikupljena sredstva se plasiraju na finansijsko tržište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smtClean="0"/>
              <a:t>Investicioni rizik i rizik inflacije se prenose na radnike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sr-Latn-CS" sz="2400" smtClean="0"/>
              <a:t>Radnici ne gube akumulirana sredstva ukoliko napuste kompaniju</a:t>
            </a:r>
            <a:endParaRPr lang="en-US" sz="240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5153</TotalTime>
  <Words>781</Words>
  <Application>Microsoft Office PowerPoint</Application>
  <PresentationFormat>On-screen Show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PENZIJSKO OSIGURANJE</vt:lpstr>
      <vt:lpstr>NAČINI OSTVARENJA PENZIJSKIH NAKNADA</vt:lpstr>
      <vt:lpstr>KARAKTERISTIKE IZVORA FINANSIRANJA PENZIJSKOG OSIGURANJA</vt:lpstr>
      <vt:lpstr>Slide 4</vt:lpstr>
      <vt:lpstr>TRI STUBA PENZIJSKOG OSIGURANJA</vt:lpstr>
      <vt:lpstr>SISTEMI FINANSIRANJA PENZIJSKOG OSIGURANJA</vt:lpstr>
      <vt:lpstr>TEKUĆE VERSUS FUNDIRANO FINANSIRANJE</vt:lpstr>
      <vt:lpstr>PENZIJSKI PLANOVI</vt:lpstr>
      <vt:lpstr>Slide 9</vt:lpstr>
      <vt:lpstr>U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218</cp:revision>
  <dcterms:created xsi:type="dcterms:W3CDTF">2014-04-01T08:09:23Z</dcterms:created>
  <dcterms:modified xsi:type="dcterms:W3CDTF">2019-04-26T07:00:10Z</dcterms:modified>
</cp:coreProperties>
</file>